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Bold" panose="020B0604020202020204" charset="0"/>
      <p:regular r:id="rId29"/>
    </p:embeddedFont>
    <p:embeddedFont>
      <p:font typeface="Red Hat Display" panose="020B0604020202020204" charset="0"/>
      <p:regular r:id="rId30"/>
    </p:embeddedFont>
    <p:embeddedFont>
      <p:font typeface="Red Hat Display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108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negro.com.ar/sociedad/el-unico-geomuseo-del-pais-esta-en-el-bolson-y-solo-hay-cuatro-en-el-mund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d43.com.ar/nota/2025-2-27-13-59-4-geomuseo-de-piedras-patagonicas-un-fascinante-viaje-al-corazon-de-la-tierra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44256" y="7721397"/>
            <a:ext cx="5643744" cy="3174606"/>
          </a:xfrm>
          <a:custGeom>
            <a:avLst/>
            <a:gdLst/>
            <a:ahLst/>
            <a:cxnLst/>
            <a:rect l="l" t="t" r="r" b="b"/>
            <a:pathLst>
              <a:path w="5643744" h="3174606">
                <a:moveTo>
                  <a:pt x="0" y="0"/>
                </a:moveTo>
                <a:lnTo>
                  <a:pt x="5643744" y="0"/>
                </a:lnTo>
                <a:lnTo>
                  <a:pt x="5643744" y="3174606"/>
                </a:lnTo>
                <a:lnTo>
                  <a:pt x="0" y="317460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3144" y="8479138"/>
            <a:ext cx="4122049" cy="1659125"/>
          </a:xfrm>
          <a:custGeom>
            <a:avLst/>
            <a:gdLst/>
            <a:ahLst/>
            <a:cxnLst/>
            <a:rect l="l" t="t" r="r" b="b"/>
            <a:pathLst>
              <a:path w="4122049" h="1659125">
                <a:moveTo>
                  <a:pt x="0" y="0"/>
                </a:moveTo>
                <a:lnTo>
                  <a:pt x="4122049" y="0"/>
                </a:lnTo>
                <a:lnTo>
                  <a:pt x="4122049" y="1659124"/>
                </a:lnTo>
                <a:lnTo>
                  <a:pt x="0" y="165912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48543" y="8321862"/>
            <a:ext cx="2382037" cy="1872877"/>
          </a:xfrm>
          <a:custGeom>
            <a:avLst/>
            <a:gdLst/>
            <a:ahLst/>
            <a:cxnLst/>
            <a:rect l="l" t="t" r="r" b="b"/>
            <a:pathLst>
              <a:path w="2382037" h="1872877">
                <a:moveTo>
                  <a:pt x="0" y="0"/>
                </a:moveTo>
                <a:lnTo>
                  <a:pt x="2382037" y="0"/>
                </a:lnTo>
                <a:lnTo>
                  <a:pt x="2382037" y="1872876"/>
                </a:lnTo>
                <a:lnTo>
                  <a:pt x="0" y="18728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63930" y="8479138"/>
            <a:ext cx="5446302" cy="1688353"/>
          </a:xfrm>
          <a:custGeom>
            <a:avLst/>
            <a:gdLst/>
            <a:ahLst/>
            <a:cxnLst/>
            <a:rect l="l" t="t" r="r" b="b"/>
            <a:pathLst>
              <a:path w="5446302" h="1688353">
                <a:moveTo>
                  <a:pt x="0" y="0"/>
                </a:moveTo>
                <a:lnTo>
                  <a:pt x="5446302" y="0"/>
                </a:lnTo>
                <a:lnTo>
                  <a:pt x="5446302" y="1688353"/>
                </a:lnTo>
                <a:lnTo>
                  <a:pt x="0" y="16883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73448" y="2897375"/>
            <a:ext cx="11301259" cy="4492250"/>
          </a:xfrm>
          <a:custGeom>
            <a:avLst/>
            <a:gdLst/>
            <a:ahLst/>
            <a:cxnLst/>
            <a:rect l="l" t="t" r="r" b="b"/>
            <a:pathLst>
              <a:path w="11301259" h="4492250">
                <a:moveTo>
                  <a:pt x="0" y="0"/>
                </a:moveTo>
                <a:lnTo>
                  <a:pt x="11301259" y="0"/>
                </a:lnTo>
                <a:lnTo>
                  <a:pt x="11301259" y="4492250"/>
                </a:lnTo>
                <a:lnTo>
                  <a:pt x="0" y="44922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40245" y="992971"/>
            <a:ext cx="12833155" cy="656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24"/>
              </a:lnSpc>
            </a:pPr>
            <a:r>
              <a:rPr lang="en-US" sz="3874" b="1" spc="774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EL PRIMER GEOMUSEO DE ARGENTINA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0448" y="292187"/>
            <a:ext cx="2480399" cy="1013121"/>
          </a:xfrm>
          <a:custGeom>
            <a:avLst/>
            <a:gdLst/>
            <a:ahLst/>
            <a:cxnLst/>
            <a:rect l="l" t="t" r="r" b="b"/>
            <a:pathLst>
              <a:path w="2480399" h="1013121">
                <a:moveTo>
                  <a:pt x="0" y="0"/>
                </a:moveTo>
                <a:lnTo>
                  <a:pt x="2480399" y="0"/>
                </a:lnTo>
                <a:lnTo>
                  <a:pt x="2480399" y="1013121"/>
                </a:lnTo>
                <a:lnTo>
                  <a:pt x="0" y="101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718318" y="5477144"/>
            <a:ext cx="466617" cy="197848"/>
            <a:chOff x="0" y="0"/>
            <a:chExt cx="622156" cy="263797"/>
          </a:xfrm>
        </p:grpSpPr>
        <p:sp>
          <p:nvSpPr>
            <p:cNvPr id="4" name="Freeform 4"/>
            <p:cNvSpPr/>
            <p:nvPr/>
          </p:nvSpPr>
          <p:spPr>
            <a:xfrm>
              <a:off x="358359" y="0"/>
              <a:ext cx="263797" cy="263797"/>
            </a:xfrm>
            <a:custGeom>
              <a:avLst/>
              <a:gdLst/>
              <a:ahLst/>
              <a:cxnLst/>
              <a:rect l="l" t="t" r="r" b="b"/>
              <a:pathLst>
                <a:path w="263797" h="263797">
                  <a:moveTo>
                    <a:pt x="0" y="0"/>
                  </a:moveTo>
                  <a:lnTo>
                    <a:pt x="263797" y="0"/>
                  </a:lnTo>
                  <a:lnTo>
                    <a:pt x="263797" y="263797"/>
                  </a:lnTo>
                  <a:lnTo>
                    <a:pt x="0" y="263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3797" cy="263797"/>
            </a:xfrm>
            <a:custGeom>
              <a:avLst/>
              <a:gdLst/>
              <a:ahLst/>
              <a:cxnLst/>
              <a:rect l="l" t="t" r="r" b="b"/>
              <a:pathLst>
                <a:path w="263797" h="263797">
                  <a:moveTo>
                    <a:pt x="0" y="0"/>
                  </a:moveTo>
                  <a:lnTo>
                    <a:pt x="263797" y="0"/>
                  </a:lnTo>
                  <a:lnTo>
                    <a:pt x="263797" y="263797"/>
                  </a:lnTo>
                  <a:lnTo>
                    <a:pt x="0" y="263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0" y="-1920240"/>
            <a:ext cx="18288000" cy="12207240"/>
          </a:xfrm>
          <a:custGeom>
            <a:avLst/>
            <a:gdLst/>
            <a:ahLst/>
            <a:cxnLst/>
            <a:rect l="l" t="t" r="r" b="b"/>
            <a:pathLst>
              <a:path w="18288000" h="12207240">
                <a:moveTo>
                  <a:pt x="0" y="0"/>
                </a:moveTo>
                <a:lnTo>
                  <a:pt x="18288000" y="0"/>
                </a:lnTo>
                <a:lnTo>
                  <a:pt x="18288000" y="12207240"/>
                </a:lnTo>
                <a:lnTo>
                  <a:pt x="0" y="1220724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2621" y="-346082"/>
            <a:ext cx="4973464" cy="1725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endParaRPr/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MAQUETA 3D ILUMINADA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DIGITALMENTE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4612371"/>
          </a:xfrm>
          <a:custGeom>
            <a:avLst/>
            <a:gdLst/>
            <a:ahLst/>
            <a:cxnLst/>
            <a:rect l="l" t="t" r="r" b="b"/>
            <a:pathLst>
              <a:path w="18288000" h="14612371">
                <a:moveTo>
                  <a:pt x="0" y="0"/>
                </a:moveTo>
                <a:lnTo>
                  <a:pt x="18288000" y="0"/>
                </a:lnTo>
                <a:lnTo>
                  <a:pt x="18288000" y="14612371"/>
                </a:lnTo>
                <a:lnTo>
                  <a:pt x="0" y="1461237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4542" y="-66675"/>
            <a:ext cx="5053713" cy="34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endParaRPr/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EXPERIENCIA INMERSIVA QUE PERMITE VIVENCIAR CÓMO SE FORMÓ EL PAISAJE DE LA COMARCA  ANDINA 42S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4142" y="514350"/>
            <a:ext cx="5222631" cy="9258300"/>
          </a:xfrm>
          <a:custGeom>
            <a:avLst/>
            <a:gdLst/>
            <a:ahLst/>
            <a:cxnLst/>
            <a:rect l="l" t="t" r="r" b="b"/>
            <a:pathLst>
              <a:path w="5222631" h="9258300">
                <a:moveTo>
                  <a:pt x="0" y="0"/>
                </a:moveTo>
                <a:lnTo>
                  <a:pt x="5222631" y="0"/>
                </a:lnTo>
                <a:lnTo>
                  <a:pt x="5222631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91488" y="514350"/>
            <a:ext cx="8319671" cy="9258300"/>
          </a:xfrm>
          <a:custGeom>
            <a:avLst/>
            <a:gdLst/>
            <a:ahLst/>
            <a:cxnLst/>
            <a:rect l="l" t="t" r="r" b="b"/>
            <a:pathLst>
              <a:path w="8319671" h="9258300">
                <a:moveTo>
                  <a:pt x="0" y="0"/>
                </a:moveTo>
                <a:lnTo>
                  <a:pt x="8319670" y="0"/>
                </a:lnTo>
                <a:lnTo>
                  <a:pt x="831967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3988" y="447675"/>
            <a:ext cx="3567254" cy="230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ACTIVIDAD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PARA NIÑOS Y JÓVENES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endParaRPr lang="en-US" sz="3300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3988" y="4303975"/>
            <a:ext cx="4147911" cy="2980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  <a:spcBef>
                <a:spcPct val="0"/>
              </a:spcBef>
            </a:pPr>
            <a:r>
              <a:rPr lang="en-US" sz="3405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BÚSQUEDA</a:t>
            </a:r>
          </a:p>
          <a:p>
            <a:pPr algn="ctr">
              <a:lnSpc>
                <a:spcPts val="4767"/>
              </a:lnSpc>
              <a:spcBef>
                <a:spcPct val="0"/>
              </a:spcBef>
            </a:pPr>
            <a:r>
              <a:rPr lang="en-US" sz="3405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DEL </a:t>
            </a:r>
          </a:p>
          <a:p>
            <a:pPr algn="ctr">
              <a:lnSpc>
                <a:spcPts val="4767"/>
              </a:lnSpc>
              <a:spcBef>
                <a:spcPct val="0"/>
              </a:spcBef>
            </a:pPr>
            <a:r>
              <a:rPr lang="en-US" sz="3405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TESORO</a:t>
            </a:r>
            <a:r>
              <a:rPr lang="en-US" sz="340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: CRUCIGRAMA .</a:t>
            </a:r>
          </a:p>
          <a:p>
            <a:pPr algn="ctr">
              <a:lnSpc>
                <a:spcPts val="4767"/>
              </a:lnSpc>
              <a:spcBef>
                <a:spcPct val="0"/>
              </a:spcBef>
            </a:pPr>
            <a:endParaRPr lang="en-US" sz="3405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6028" y="1927267"/>
            <a:ext cx="8155309" cy="126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EVENTOS EMPRESARIALES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b="1">
              <a:solidFill>
                <a:srgbClr val="000000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333682" y="3482996"/>
            <a:ext cx="8742715" cy="6348854"/>
          </a:xfrm>
          <a:custGeom>
            <a:avLst/>
            <a:gdLst/>
            <a:ahLst/>
            <a:cxnLst/>
            <a:rect l="l" t="t" r="r" b="b"/>
            <a:pathLst>
              <a:path w="8742715" h="6348854">
                <a:moveTo>
                  <a:pt x="0" y="0"/>
                </a:moveTo>
                <a:lnTo>
                  <a:pt x="8742715" y="0"/>
                </a:lnTo>
                <a:lnTo>
                  <a:pt x="8742715" y="6348854"/>
                </a:lnTo>
                <a:lnTo>
                  <a:pt x="0" y="634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3988" y="3450951"/>
            <a:ext cx="8930012" cy="6380899"/>
          </a:xfrm>
          <a:custGeom>
            <a:avLst/>
            <a:gdLst/>
            <a:ahLst/>
            <a:cxnLst/>
            <a:rect l="l" t="t" r="r" b="b"/>
            <a:pathLst>
              <a:path w="8930012" h="6380899">
                <a:moveTo>
                  <a:pt x="0" y="0"/>
                </a:moveTo>
                <a:lnTo>
                  <a:pt x="8930012" y="0"/>
                </a:lnTo>
                <a:lnTo>
                  <a:pt x="8930012" y="6380899"/>
                </a:lnTo>
                <a:lnTo>
                  <a:pt x="0" y="6380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290776" y="216645"/>
            <a:ext cx="4085812" cy="1624110"/>
          </a:xfrm>
          <a:custGeom>
            <a:avLst/>
            <a:gdLst/>
            <a:ahLst/>
            <a:cxnLst/>
            <a:rect l="l" t="t" r="r" b="b"/>
            <a:pathLst>
              <a:path w="4085812" h="1624110">
                <a:moveTo>
                  <a:pt x="0" y="0"/>
                </a:moveTo>
                <a:lnTo>
                  <a:pt x="4085812" y="0"/>
                </a:lnTo>
                <a:lnTo>
                  <a:pt x="4085812" y="1624110"/>
                </a:lnTo>
                <a:lnTo>
                  <a:pt x="0" y="162411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55368"/>
            <a:ext cx="9643977" cy="17183032"/>
          </a:xfrm>
          <a:custGeom>
            <a:avLst/>
            <a:gdLst/>
            <a:ahLst/>
            <a:cxnLst/>
            <a:rect l="l" t="t" r="r" b="b"/>
            <a:pathLst>
              <a:path w="9643977" h="17183032">
                <a:moveTo>
                  <a:pt x="0" y="0"/>
                </a:moveTo>
                <a:lnTo>
                  <a:pt x="9643977" y="0"/>
                </a:lnTo>
                <a:lnTo>
                  <a:pt x="9643977" y="17183032"/>
                </a:lnTo>
                <a:lnTo>
                  <a:pt x="0" y="17183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725351" y="1155866"/>
            <a:ext cx="7015257" cy="87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  <a:spcBef>
                <a:spcPct val="0"/>
              </a:spcBef>
            </a:pPr>
            <a:r>
              <a:rPr lang="en-US" sz="25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VISITAS GUIADAS PARA ESCUELAS O GRUPOS</a:t>
            </a:r>
          </a:p>
          <a:p>
            <a:pPr algn="ctr">
              <a:lnSpc>
                <a:spcPts val="3530"/>
              </a:lnSpc>
              <a:spcBef>
                <a:spcPct val="0"/>
              </a:spcBef>
            </a:pPr>
            <a:r>
              <a:rPr lang="en-US" sz="25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CON RESERVA PREVIA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410233" cy="10901667"/>
          </a:xfrm>
          <a:custGeom>
            <a:avLst/>
            <a:gdLst/>
            <a:ahLst/>
            <a:cxnLst/>
            <a:rect l="l" t="t" r="r" b="b"/>
            <a:pathLst>
              <a:path w="7410233" h="10901667">
                <a:moveTo>
                  <a:pt x="0" y="0"/>
                </a:moveTo>
                <a:lnTo>
                  <a:pt x="7410233" y="0"/>
                </a:lnTo>
                <a:lnTo>
                  <a:pt x="7410233" y="10901667"/>
                </a:lnTo>
                <a:lnTo>
                  <a:pt x="0" y="1090166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804978" y="2918452"/>
            <a:ext cx="4352851" cy="394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0"/>
              </a:lnSpc>
              <a:spcBef>
                <a:spcPct val="0"/>
              </a:spcBef>
            </a:pPr>
            <a:r>
              <a:rPr lang="en-US" sz="2821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TIENDA DEL GEOMUSEO</a:t>
            </a:r>
          </a:p>
          <a:p>
            <a:pPr algn="ctr">
              <a:lnSpc>
                <a:spcPts val="3950"/>
              </a:lnSpc>
              <a:spcBef>
                <a:spcPct val="0"/>
              </a:spcBef>
            </a:pPr>
            <a:endParaRPr lang="en-US" sz="2821" b="1">
              <a:solidFill>
                <a:srgbClr val="000000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  <a:p>
            <a:pPr algn="ctr">
              <a:lnSpc>
                <a:spcPts val="3950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AGATAS,</a:t>
            </a:r>
          </a:p>
          <a:p>
            <a:pPr algn="ctr">
              <a:lnSpc>
                <a:spcPts val="3950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GEMAS, </a:t>
            </a:r>
          </a:p>
          <a:p>
            <a:pPr algn="ctr">
              <a:lnSpc>
                <a:spcPts val="3950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COLGANTES, </a:t>
            </a:r>
          </a:p>
          <a:p>
            <a:pPr algn="ctr">
              <a:lnSpc>
                <a:spcPts val="3950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LIBROS, </a:t>
            </a:r>
          </a:p>
          <a:p>
            <a:pPr algn="ctr">
              <a:lnSpc>
                <a:spcPts val="3950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JUEGOS DIDÁCTICOS,</a:t>
            </a:r>
          </a:p>
          <a:p>
            <a:pPr algn="ctr">
              <a:lnSpc>
                <a:spcPts val="3950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GUÍAS.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5440150" cy="10287000"/>
          </a:xfrm>
          <a:custGeom>
            <a:avLst/>
            <a:gdLst/>
            <a:ahLst/>
            <a:cxnLst/>
            <a:rect l="l" t="t" r="r" b="b"/>
            <a:pathLst>
              <a:path w="15440150" h="10287000">
                <a:moveTo>
                  <a:pt x="0" y="0"/>
                </a:moveTo>
                <a:lnTo>
                  <a:pt x="15440150" y="0"/>
                </a:lnTo>
                <a:lnTo>
                  <a:pt x="154401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40150" y="-46083"/>
            <a:ext cx="2847850" cy="2923290"/>
          </a:xfrm>
          <a:custGeom>
            <a:avLst/>
            <a:gdLst/>
            <a:ahLst/>
            <a:cxnLst/>
            <a:rect l="l" t="t" r="r" b="b"/>
            <a:pathLst>
              <a:path w="2847850" h="2923290">
                <a:moveTo>
                  <a:pt x="0" y="0"/>
                </a:moveTo>
                <a:lnTo>
                  <a:pt x="2847850" y="0"/>
                </a:lnTo>
                <a:lnTo>
                  <a:pt x="2847850" y="2923290"/>
                </a:lnTo>
                <a:lnTo>
                  <a:pt x="0" y="2923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440150" y="3296307"/>
            <a:ext cx="2845736" cy="584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GEOCAMINATAS</a:t>
            </a:r>
          </a:p>
          <a:p>
            <a:pPr algn="ctr">
              <a:lnSpc>
                <a:spcPts val="3129"/>
              </a:lnSpc>
              <a:spcBef>
                <a:spcPct val="0"/>
              </a:spcBef>
            </a:pPr>
            <a:endParaRPr lang="en-US" sz="2235" b="1">
              <a:solidFill>
                <a:srgbClr val="000000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SENDEROS DE BAJA DIFUCULTAD</a:t>
            </a:r>
          </a:p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CON INTERPRETACIÓN GEOLÓGICA DEL PAISAJE</a:t>
            </a:r>
          </a:p>
          <a:p>
            <a:pPr algn="ctr">
              <a:lnSpc>
                <a:spcPts val="3129"/>
              </a:lnSpc>
              <a:spcBef>
                <a:spcPct val="0"/>
              </a:spcBef>
            </a:pPr>
            <a:endParaRPr lang="en-US" sz="2235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OPCIONAL, AL FINALIZAR SE REALIZA</a:t>
            </a:r>
          </a:p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VISITA GUIADA </a:t>
            </a:r>
          </a:p>
          <a:p>
            <a:pPr algn="ctr">
              <a:lnSpc>
                <a:spcPts val="3129"/>
              </a:lnSpc>
              <a:spcBef>
                <a:spcPct val="0"/>
              </a:spcBef>
            </a:pPr>
            <a:r>
              <a:rPr lang="en-US" sz="223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AL GEOMUSEO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0487" y="1347635"/>
            <a:ext cx="2410504" cy="5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</a:pPr>
            <a:r>
              <a:rPr lang="en-US" sz="46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TARIFAS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12650" y="2211691"/>
            <a:ext cx="10475350" cy="745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2"/>
              </a:lnSpc>
            </a:pPr>
            <a:r>
              <a:rPr lang="en-US" sz="2801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ENTRADA GENERAL: </a:t>
            </a:r>
          </a:p>
          <a:p>
            <a:pPr algn="just">
              <a:lnSpc>
                <a:spcPts val="4062"/>
              </a:lnSpc>
            </a:pPr>
            <a:r>
              <a:rPr lang="en-US" sz="280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AR$ 5.000 </a:t>
            </a:r>
          </a:p>
          <a:p>
            <a:pPr algn="just">
              <a:lnSpc>
                <a:spcPts val="3922"/>
              </a:lnSpc>
            </a:pPr>
            <a:r>
              <a:rPr lang="en-US" sz="2801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RESIDENTES, MENORES DE 12  Y JUBILADOS</a:t>
            </a:r>
          </a:p>
          <a:p>
            <a:pPr algn="just">
              <a:lnSpc>
                <a:spcPts val="3922"/>
              </a:lnSpc>
            </a:pPr>
            <a:r>
              <a:rPr lang="en-US" sz="280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40% OFF (AR$ 3.000)</a:t>
            </a:r>
          </a:p>
          <a:p>
            <a:pPr algn="just">
              <a:lnSpc>
                <a:spcPts val="3922"/>
              </a:lnSpc>
            </a:pPr>
            <a:r>
              <a:rPr lang="en-US" sz="2801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MENORES DE  7 AÑOS</a:t>
            </a:r>
          </a:p>
          <a:p>
            <a:pPr algn="just">
              <a:lnSpc>
                <a:spcPts val="3922"/>
              </a:lnSpc>
            </a:pPr>
            <a:r>
              <a:rPr lang="en-US" sz="280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Sin cargo</a:t>
            </a:r>
          </a:p>
          <a:p>
            <a:pPr algn="just">
              <a:lnSpc>
                <a:spcPts val="3922"/>
              </a:lnSpc>
            </a:pPr>
            <a:r>
              <a:rPr lang="en-US" sz="2801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LA NOCHE DE GEOMUSEO</a:t>
            </a:r>
          </a:p>
          <a:p>
            <a:pPr algn="just">
              <a:lnSpc>
                <a:spcPts val="3922"/>
              </a:lnSpc>
            </a:pPr>
            <a:r>
              <a:rPr lang="en-US" sz="280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AR$ 7.000</a:t>
            </a:r>
          </a:p>
          <a:p>
            <a:pPr algn="just">
              <a:lnSpc>
                <a:spcPts val="3922"/>
              </a:lnSpc>
            </a:pPr>
            <a:r>
              <a:rPr lang="en-US" sz="2801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GEOCAMINATAS</a:t>
            </a:r>
          </a:p>
          <a:p>
            <a:pPr algn="just">
              <a:lnSpc>
                <a:spcPts val="3922"/>
              </a:lnSpc>
            </a:pPr>
            <a:r>
              <a:rPr lang="en-US" sz="280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AR$15.000 </a:t>
            </a:r>
          </a:p>
          <a:p>
            <a:pPr algn="just">
              <a:lnSpc>
                <a:spcPts val="3922"/>
              </a:lnSpc>
            </a:pPr>
            <a:endParaRPr lang="en-US" sz="2801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3922"/>
              </a:lnSpc>
            </a:pPr>
            <a:r>
              <a:rPr lang="en-US" sz="280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Los ingresos por entradas, tienda y eventos se destinan a la sostenibilidad y crecimiento del GEOMUSEO.</a:t>
            </a:r>
          </a:p>
          <a:p>
            <a:pPr algn="just">
              <a:lnSpc>
                <a:spcPts val="3922"/>
              </a:lnSpc>
            </a:pPr>
            <a:endParaRPr lang="en-US" sz="2801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3922"/>
              </a:lnSpc>
            </a:pPr>
            <a:endParaRPr lang="en-US" sz="2801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5369" y="0"/>
            <a:ext cx="7602244" cy="10287000"/>
            <a:chOff x="0" y="0"/>
            <a:chExt cx="1013632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email">
              <a:alphaModFix amt="8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136325" cy="13716000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14202188" y="0"/>
            <a:ext cx="4085812" cy="1624110"/>
          </a:xfrm>
          <a:custGeom>
            <a:avLst/>
            <a:gdLst/>
            <a:ahLst/>
            <a:cxnLst/>
            <a:rect l="l" t="t" r="r" b="b"/>
            <a:pathLst>
              <a:path w="4085812" h="1624110">
                <a:moveTo>
                  <a:pt x="0" y="0"/>
                </a:moveTo>
                <a:lnTo>
                  <a:pt x="4085812" y="0"/>
                </a:lnTo>
                <a:lnTo>
                  <a:pt x="4085812" y="1624110"/>
                </a:lnTo>
                <a:lnTo>
                  <a:pt x="0" y="162411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44795" y="8359119"/>
            <a:ext cx="4643205" cy="2611803"/>
          </a:xfrm>
          <a:custGeom>
            <a:avLst/>
            <a:gdLst/>
            <a:ahLst/>
            <a:cxnLst/>
            <a:rect l="l" t="t" r="r" b="b"/>
            <a:pathLst>
              <a:path w="4643205" h="2611803">
                <a:moveTo>
                  <a:pt x="0" y="0"/>
                </a:moveTo>
                <a:lnTo>
                  <a:pt x="4643205" y="0"/>
                </a:lnTo>
                <a:lnTo>
                  <a:pt x="4643205" y="2611803"/>
                </a:lnTo>
                <a:lnTo>
                  <a:pt x="0" y="261180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88917"/>
            <a:ext cx="9657932" cy="17169656"/>
          </a:xfrm>
          <a:custGeom>
            <a:avLst/>
            <a:gdLst/>
            <a:ahLst/>
            <a:cxnLst/>
            <a:rect l="l" t="t" r="r" b="b"/>
            <a:pathLst>
              <a:path w="9657932" h="17169656">
                <a:moveTo>
                  <a:pt x="0" y="0"/>
                </a:moveTo>
                <a:lnTo>
                  <a:pt x="9657932" y="0"/>
                </a:lnTo>
                <a:lnTo>
                  <a:pt x="9657932" y="17169656"/>
                </a:lnTo>
                <a:lnTo>
                  <a:pt x="0" y="171696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365935" y="3335673"/>
            <a:ext cx="5497153" cy="417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0"/>
              </a:lnSpc>
            </a:pPr>
            <a:r>
              <a:rPr lang="en-US" sz="2921" dirty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¡PIEDRA LIBRE!</a:t>
            </a:r>
          </a:p>
          <a:p>
            <a:pPr algn="ctr">
              <a:lnSpc>
                <a:spcPts val="4090"/>
              </a:lnSpc>
            </a:pPr>
            <a:r>
              <a:rPr lang="en-US" sz="2921" dirty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LA HORA LIBRE DE GEOMUSEO</a:t>
            </a:r>
          </a:p>
          <a:p>
            <a:pPr algn="ctr">
              <a:lnSpc>
                <a:spcPts val="4090"/>
              </a:lnSpc>
              <a:spcBef>
                <a:spcPct val="0"/>
              </a:spcBef>
            </a:pPr>
            <a:r>
              <a:rPr lang="en-US" sz="2921" dirty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INGRESO SIN CARGO</a:t>
            </a:r>
          </a:p>
          <a:p>
            <a:pPr algn="ctr">
              <a:lnSpc>
                <a:spcPts val="4090"/>
              </a:lnSpc>
              <a:spcBef>
                <a:spcPct val="0"/>
              </a:spcBef>
            </a:pPr>
            <a:endParaRPr lang="en-US" sz="2921" dirty="0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ctr">
              <a:lnSpc>
                <a:spcPts val="4090"/>
              </a:lnSpc>
              <a:spcBef>
                <a:spcPct val="0"/>
              </a:spcBef>
            </a:pPr>
            <a:r>
              <a:rPr lang="en-US" sz="2921" dirty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CONFIRMA LOS DIAS Y HORARIOS EN REDES SOCIALES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50565" y="1958757"/>
            <a:ext cx="8479668" cy="267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530"/>
              </a:lnSpc>
              <a:spcBef>
                <a:spcPct val="0"/>
              </a:spcBef>
            </a:pPr>
            <a:r>
              <a:rPr lang="en-US" sz="2521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BENEFICIO PRESTADORES</a:t>
            </a:r>
          </a:p>
          <a:p>
            <a:pPr algn="ctr">
              <a:lnSpc>
                <a:spcPts val="3530"/>
              </a:lnSpc>
              <a:spcBef>
                <a:spcPct val="0"/>
              </a:spcBef>
            </a:pPr>
            <a:endParaRPr lang="en-US" sz="2521" b="1">
              <a:solidFill>
                <a:srgbClr val="000000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  <a:p>
            <a:pPr algn="ctr">
              <a:lnSpc>
                <a:spcPts val="3530"/>
              </a:lnSpc>
              <a:spcBef>
                <a:spcPct val="0"/>
              </a:spcBef>
            </a:pPr>
            <a:r>
              <a:rPr lang="en-US" sz="25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SOLICITÁ TU KIT PRESTADOR AMIGO </a:t>
            </a:r>
          </a:p>
          <a:p>
            <a:pPr algn="ctr">
              <a:lnSpc>
                <a:spcPts val="3530"/>
              </a:lnSpc>
              <a:spcBef>
                <a:spcPct val="0"/>
              </a:spcBef>
            </a:pPr>
            <a:r>
              <a:rPr lang="en-US" sz="25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FLYER FÍSICO + ENTRADAS BONIFICADAS CON 20% OFF </a:t>
            </a:r>
          </a:p>
          <a:p>
            <a:pPr algn="ctr">
              <a:lnSpc>
                <a:spcPts val="3530"/>
              </a:lnSpc>
              <a:spcBef>
                <a:spcPct val="0"/>
              </a:spcBef>
            </a:pPr>
            <a:r>
              <a:rPr lang="en-US" sz="25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PARA TUS CLIENTES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6853714" cy="102870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10042" y="0"/>
            <a:ext cx="10177958" cy="13926146"/>
          </a:xfrm>
          <a:custGeom>
            <a:avLst/>
            <a:gdLst/>
            <a:ahLst/>
            <a:cxnLst/>
            <a:rect l="l" t="t" r="r" b="b"/>
            <a:pathLst>
              <a:path w="10177958" h="13926146">
                <a:moveTo>
                  <a:pt x="0" y="0"/>
                </a:moveTo>
                <a:lnTo>
                  <a:pt x="10177958" y="0"/>
                </a:lnTo>
                <a:lnTo>
                  <a:pt x="10177958" y="13926146"/>
                </a:lnTo>
                <a:lnTo>
                  <a:pt x="0" y="139261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634117"/>
            <a:ext cx="8907981" cy="66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79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HISTORIA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721866"/>
            <a:ext cx="6835525" cy="278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9"/>
              </a:lnSpc>
            </a:pPr>
            <a:endParaRPr/>
          </a:p>
          <a:p>
            <a:pPr algn="just">
              <a:lnSpc>
                <a:spcPts val="4459"/>
              </a:lnSpc>
            </a:pPr>
            <a:endParaRPr/>
          </a:p>
          <a:p>
            <a:pPr algn="just">
              <a:lnSpc>
                <a:spcPts val="4459"/>
              </a:lnSpc>
            </a:pPr>
            <a:r>
              <a:rPr lang="en-US" sz="318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Desde el 2002 en la Comarca Andina</a:t>
            </a:r>
          </a:p>
          <a:p>
            <a:pPr algn="just">
              <a:lnSpc>
                <a:spcPts val="4459"/>
              </a:lnSpc>
            </a:pPr>
            <a:endParaRPr lang="en-US" sz="3185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4459"/>
              </a:lnSpc>
            </a:pPr>
            <a:endParaRPr lang="en-US" sz="3185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70051" y="216645"/>
            <a:ext cx="4085812" cy="1624110"/>
          </a:xfrm>
          <a:custGeom>
            <a:avLst/>
            <a:gdLst/>
            <a:ahLst/>
            <a:cxnLst/>
            <a:rect l="l" t="t" r="r" b="b"/>
            <a:pathLst>
              <a:path w="4085812" h="1624110">
                <a:moveTo>
                  <a:pt x="0" y="0"/>
                </a:moveTo>
                <a:lnTo>
                  <a:pt x="4085813" y="0"/>
                </a:lnTo>
                <a:lnTo>
                  <a:pt x="4085813" y="1624110"/>
                </a:lnTo>
                <a:lnTo>
                  <a:pt x="0" y="162411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97843" y="-2405624"/>
            <a:ext cx="19015167" cy="12692624"/>
          </a:xfrm>
          <a:custGeom>
            <a:avLst/>
            <a:gdLst/>
            <a:ahLst/>
            <a:cxnLst/>
            <a:rect l="l" t="t" r="r" b="b"/>
            <a:pathLst>
              <a:path w="19015167" h="12692624">
                <a:moveTo>
                  <a:pt x="0" y="0"/>
                </a:moveTo>
                <a:lnTo>
                  <a:pt x="19015167" y="0"/>
                </a:lnTo>
                <a:lnTo>
                  <a:pt x="19015167" y="12692624"/>
                </a:lnTo>
                <a:lnTo>
                  <a:pt x="0" y="1269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17324" y="0"/>
            <a:ext cx="4870676" cy="1936094"/>
          </a:xfrm>
          <a:custGeom>
            <a:avLst/>
            <a:gdLst/>
            <a:ahLst/>
            <a:cxnLst/>
            <a:rect l="l" t="t" r="r" b="b"/>
            <a:pathLst>
              <a:path w="4870676" h="1936094">
                <a:moveTo>
                  <a:pt x="0" y="0"/>
                </a:moveTo>
                <a:lnTo>
                  <a:pt x="4870676" y="0"/>
                </a:lnTo>
                <a:lnTo>
                  <a:pt x="4870676" y="1936094"/>
                </a:lnTo>
                <a:lnTo>
                  <a:pt x="0" y="193609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417324" y="3459984"/>
            <a:ext cx="4870676" cy="3953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7"/>
              </a:lnSpc>
            </a:pPr>
            <a:r>
              <a:rPr lang="en-US" sz="2105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FINANCIANDO EL CRECIMIENTO</a:t>
            </a:r>
          </a:p>
          <a:p>
            <a:pPr algn="ctr">
              <a:lnSpc>
                <a:spcPts val="3201"/>
              </a:lnSpc>
              <a:spcBef>
                <a:spcPct val="0"/>
              </a:spcBef>
            </a:pPr>
            <a:r>
              <a:rPr lang="en-US" sz="2286" b="1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CON ESPACIO PARA AUSPICIANTES</a:t>
            </a:r>
          </a:p>
          <a:p>
            <a:pPr algn="ctr">
              <a:lnSpc>
                <a:spcPts val="3201"/>
              </a:lnSpc>
              <a:spcBef>
                <a:spcPct val="0"/>
              </a:spcBef>
            </a:pPr>
            <a:endParaRPr lang="en-US" sz="2286" b="1">
              <a:solidFill>
                <a:srgbClr val="000000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  <a:p>
            <a:pPr algn="ctr">
              <a:lnSpc>
                <a:spcPts val="3201"/>
              </a:lnSpc>
              <a:spcBef>
                <a:spcPct val="0"/>
              </a:spcBef>
            </a:pPr>
            <a:r>
              <a:rPr lang="en-US" sz="228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SALAS AUSPICIADAS</a:t>
            </a:r>
          </a:p>
          <a:p>
            <a:pPr algn="ctr">
              <a:lnSpc>
                <a:spcPts val="3201"/>
              </a:lnSpc>
              <a:spcBef>
                <a:spcPct val="0"/>
              </a:spcBef>
            </a:pPr>
            <a:r>
              <a:rPr lang="en-US" sz="228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</a:p>
          <a:p>
            <a:pPr algn="ctr">
              <a:lnSpc>
                <a:spcPts val="3201"/>
              </a:lnSpc>
              <a:spcBef>
                <a:spcPct val="0"/>
              </a:spcBef>
            </a:pPr>
            <a:r>
              <a:rPr lang="en-US" sz="228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VISIBILIZACIÓN EN PANTALLAS</a:t>
            </a:r>
          </a:p>
          <a:p>
            <a:pPr algn="ctr">
              <a:lnSpc>
                <a:spcPts val="3201"/>
              </a:lnSpc>
              <a:spcBef>
                <a:spcPct val="0"/>
              </a:spcBef>
            </a:pPr>
            <a:endParaRPr lang="en-US" sz="2286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ctr">
              <a:lnSpc>
                <a:spcPts val="3201"/>
              </a:lnSpc>
              <a:spcBef>
                <a:spcPct val="0"/>
              </a:spcBef>
            </a:pPr>
            <a:r>
              <a:rPr lang="en-US" sz="228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PUBLICIDAD EN MAQUETA</a:t>
            </a:r>
          </a:p>
          <a:p>
            <a:pPr algn="ctr">
              <a:lnSpc>
                <a:spcPts val="3201"/>
              </a:lnSpc>
              <a:spcBef>
                <a:spcPct val="0"/>
              </a:spcBef>
            </a:pPr>
            <a:endParaRPr lang="en-US" sz="2286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18648"/>
            <a:ext cx="15573727" cy="58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9"/>
              </a:lnSpc>
            </a:pPr>
            <a:r>
              <a:rPr lang="en-US" sz="4599" b="1" spc="459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SÍNTESIS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576485"/>
            <a:ext cx="16550230" cy="519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✔️ UNA PROPUESTA DE ALTO IMPACTO QUE AGREGA VALOR A LA OFERTA CULTURAL, EDUCATIVA Y TURÍSTICA.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✔️ UBICACIÓN ESTRATÉGICA EN EL CORAZÓN DE EL BOLSÓN, IDEAL PARA INTEGRARSE A RECORRIDOS TURÍSTICOS URBANOS Y NATURALES.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✔️ALTERNATIVA BAJO TECHO PARA DÍAS DE LLUVIA O FRÍO, IDEAL PARA FAMILIAS, GRUPOS Y VIAJEROS INDIVIDUALES, ESCUELAS Y CURSOS.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✔️ COLECCIÓN DE GRAN VALOR CON ACTIVIDADES INTERACTIVAS: SALA DIDÁCTICA, MAQUETA 3D, BÚSQUEDA DEL TESORO.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✔️ VISITAS GUIADAS Y GEOCAMINATAS BILINGÜES Y ADAPTADAS A DISTINTOS PÚBLICOS.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✔️ CENTRO DE REFERENCIA DE TURISMO CIENTÍFICO Y PUNTO CULMINANTE DE LA RUTA DEL GONDWANA.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3117"/>
              </a:lnSpc>
            </a:pPr>
            <a:endParaRPr lang="en-US" sz="2499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6157603"/>
            <a:ext cx="8222202" cy="4029459"/>
            <a:chOff x="0" y="0"/>
            <a:chExt cx="10962936" cy="537261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962936" cy="5372612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9416759" y="6157603"/>
            <a:ext cx="8162171" cy="4029459"/>
          </a:xfrm>
          <a:custGeom>
            <a:avLst/>
            <a:gdLst/>
            <a:ahLst/>
            <a:cxnLst/>
            <a:rect l="l" t="t" r="r" b="b"/>
            <a:pathLst>
              <a:path w="8162171" h="4029459">
                <a:moveTo>
                  <a:pt x="0" y="0"/>
                </a:moveTo>
                <a:lnTo>
                  <a:pt x="8162171" y="0"/>
                </a:lnTo>
                <a:lnTo>
                  <a:pt x="8162171" y="4029459"/>
                </a:lnTo>
                <a:lnTo>
                  <a:pt x="0" y="402945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02188" y="0"/>
            <a:ext cx="4085812" cy="1624110"/>
          </a:xfrm>
          <a:custGeom>
            <a:avLst/>
            <a:gdLst/>
            <a:ahLst/>
            <a:cxnLst/>
            <a:rect l="l" t="t" r="r" b="b"/>
            <a:pathLst>
              <a:path w="4085812" h="1624110">
                <a:moveTo>
                  <a:pt x="0" y="0"/>
                </a:moveTo>
                <a:lnTo>
                  <a:pt x="4085812" y="0"/>
                </a:lnTo>
                <a:lnTo>
                  <a:pt x="4085812" y="1624110"/>
                </a:lnTo>
                <a:lnTo>
                  <a:pt x="0" y="162411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4746936" cy="11060202"/>
          </a:xfrm>
          <a:custGeom>
            <a:avLst/>
            <a:gdLst/>
            <a:ahLst/>
            <a:cxnLst/>
            <a:rect l="l" t="t" r="r" b="b"/>
            <a:pathLst>
              <a:path w="14746936" h="11060202">
                <a:moveTo>
                  <a:pt x="0" y="0"/>
                </a:moveTo>
                <a:lnTo>
                  <a:pt x="14746936" y="0"/>
                </a:lnTo>
                <a:lnTo>
                  <a:pt x="14746936" y="11060202"/>
                </a:lnTo>
                <a:lnTo>
                  <a:pt x="0" y="110602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37214" y="0"/>
            <a:ext cx="3540303" cy="1446039"/>
          </a:xfrm>
          <a:custGeom>
            <a:avLst/>
            <a:gdLst/>
            <a:ahLst/>
            <a:cxnLst/>
            <a:rect l="l" t="t" r="r" b="b"/>
            <a:pathLst>
              <a:path w="3540303" h="1446039">
                <a:moveTo>
                  <a:pt x="0" y="0"/>
                </a:moveTo>
                <a:lnTo>
                  <a:pt x="3540303" y="0"/>
                </a:lnTo>
                <a:lnTo>
                  <a:pt x="3540303" y="1446039"/>
                </a:lnTo>
                <a:lnTo>
                  <a:pt x="0" y="144603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192197" y="4894574"/>
            <a:ext cx="2830339" cy="44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  <a:spcBef>
                <a:spcPct val="0"/>
              </a:spcBef>
            </a:pPr>
            <a:r>
              <a:rPr lang="en-US" sz="2521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MUCHAS GRACIAS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44256" y="7721397"/>
            <a:ext cx="5643744" cy="3174606"/>
          </a:xfrm>
          <a:custGeom>
            <a:avLst/>
            <a:gdLst/>
            <a:ahLst/>
            <a:cxnLst/>
            <a:rect l="l" t="t" r="r" b="b"/>
            <a:pathLst>
              <a:path w="5643744" h="3174606">
                <a:moveTo>
                  <a:pt x="0" y="0"/>
                </a:moveTo>
                <a:lnTo>
                  <a:pt x="5643744" y="0"/>
                </a:lnTo>
                <a:lnTo>
                  <a:pt x="5643744" y="3174606"/>
                </a:lnTo>
                <a:lnTo>
                  <a:pt x="0" y="317460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3144" y="8479138"/>
            <a:ext cx="4122049" cy="1659125"/>
          </a:xfrm>
          <a:custGeom>
            <a:avLst/>
            <a:gdLst/>
            <a:ahLst/>
            <a:cxnLst/>
            <a:rect l="l" t="t" r="r" b="b"/>
            <a:pathLst>
              <a:path w="4122049" h="1659125">
                <a:moveTo>
                  <a:pt x="0" y="0"/>
                </a:moveTo>
                <a:lnTo>
                  <a:pt x="4122049" y="0"/>
                </a:lnTo>
                <a:lnTo>
                  <a:pt x="4122049" y="1659124"/>
                </a:lnTo>
                <a:lnTo>
                  <a:pt x="0" y="165912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48543" y="8321862"/>
            <a:ext cx="2382037" cy="1872877"/>
          </a:xfrm>
          <a:custGeom>
            <a:avLst/>
            <a:gdLst/>
            <a:ahLst/>
            <a:cxnLst/>
            <a:rect l="l" t="t" r="r" b="b"/>
            <a:pathLst>
              <a:path w="2382037" h="1872877">
                <a:moveTo>
                  <a:pt x="0" y="0"/>
                </a:moveTo>
                <a:lnTo>
                  <a:pt x="2382037" y="0"/>
                </a:lnTo>
                <a:lnTo>
                  <a:pt x="2382037" y="1872876"/>
                </a:lnTo>
                <a:lnTo>
                  <a:pt x="0" y="18728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63930" y="8479138"/>
            <a:ext cx="5446302" cy="1688353"/>
          </a:xfrm>
          <a:custGeom>
            <a:avLst/>
            <a:gdLst/>
            <a:ahLst/>
            <a:cxnLst/>
            <a:rect l="l" t="t" r="r" b="b"/>
            <a:pathLst>
              <a:path w="5446302" h="1688353">
                <a:moveTo>
                  <a:pt x="0" y="0"/>
                </a:moveTo>
                <a:lnTo>
                  <a:pt x="5446302" y="0"/>
                </a:lnTo>
                <a:lnTo>
                  <a:pt x="5446302" y="1688353"/>
                </a:lnTo>
                <a:lnTo>
                  <a:pt x="0" y="16883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73448" y="2897375"/>
            <a:ext cx="11301259" cy="4492250"/>
          </a:xfrm>
          <a:custGeom>
            <a:avLst/>
            <a:gdLst/>
            <a:ahLst/>
            <a:cxnLst/>
            <a:rect l="l" t="t" r="r" b="b"/>
            <a:pathLst>
              <a:path w="11301259" h="4492250">
                <a:moveTo>
                  <a:pt x="0" y="0"/>
                </a:moveTo>
                <a:lnTo>
                  <a:pt x="11301259" y="0"/>
                </a:lnTo>
                <a:lnTo>
                  <a:pt x="11301259" y="4492250"/>
                </a:lnTo>
                <a:lnTo>
                  <a:pt x="0" y="44922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35191" y="1587545"/>
            <a:ext cx="11977772" cy="482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7"/>
              </a:lnSpc>
            </a:pPr>
            <a:r>
              <a:rPr lang="en-US" sz="4000" b="1" spc="535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 PRIMER GEOMUSEO DEL PAÍS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19731" y="0"/>
            <a:ext cx="9973787" cy="10287000"/>
          </a:xfrm>
          <a:custGeom>
            <a:avLst/>
            <a:gdLst/>
            <a:ahLst/>
            <a:cxnLst/>
            <a:rect l="l" t="t" r="r" b="b"/>
            <a:pathLst>
              <a:path w="9973787" h="10287000">
                <a:moveTo>
                  <a:pt x="0" y="0"/>
                </a:moveTo>
                <a:lnTo>
                  <a:pt x="9973787" y="0"/>
                </a:lnTo>
                <a:lnTo>
                  <a:pt x="997378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58837" y="6096000"/>
            <a:ext cx="7960894" cy="5443786"/>
          </a:xfrm>
          <a:custGeom>
            <a:avLst/>
            <a:gdLst/>
            <a:ahLst/>
            <a:cxnLst/>
            <a:rect l="l" t="t" r="r" b="b"/>
            <a:pathLst>
              <a:path w="7960894" h="5443786">
                <a:moveTo>
                  <a:pt x="0" y="0"/>
                </a:moveTo>
                <a:lnTo>
                  <a:pt x="7960894" y="0"/>
                </a:lnTo>
                <a:lnTo>
                  <a:pt x="7960894" y="5443786"/>
                </a:lnTo>
                <a:lnTo>
                  <a:pt x="0" y="544378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973080"/>
            <a:ext cx="8907981" cy="668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1"/>
              </a:lnSpc>
            </a:pPr>
            <a:r>
              <a:rPr lang="en-US" sz="3979" spc="79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UBICACIÓN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283536"/>
            <a:ext cx="6835525" cy="503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9"/>
              </a:lnSpc>
            </a:pPr>
            <a:endParaRPr/>
          </a:p>
          <a:p>
            <a:pPr algn="just">
              <a:lnSpc>
                <a:spcPts val="4459"/>
              </a:lnSpc>
            </a:pPr>
            <a:endParaRPr/>
          </a:p>
          <a:p>
            <a:pPr algn="just">
              <a:lnSpc>
                <a:spcPts val="4459"/>
              </a:lnSpc>
            </a:pPr>
            <a:r>
              <a:rPr lang="en-US" sz="3185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 emblemático Museo de Piedras Patagónicas antes situado en el paraje rural Mallín Ahogado ahora brilla en el centro de El Bolsón, edificio La Torre. </a:t>
            </a:r>
          </a:p>
          <a:p>
            <a:pPr algn="just">
              <a:lnSpc>
                <a:spcPts val="4459"/>
              </a:lnSpc>
            </a:pPr>
            <a:endParaRPr lang="en-US" sz="3185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4459"/>
              </a:lnSpc>
            </a:pPr>
            <a:endParaRPr lang="en-US" sz="3185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4459"/>
              </a:lnSpc>
            </a:pPr>
            <a:endParaRPr lang="en-US" sz="3185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49241" y="216645"/>
            <a:ext cx="4085812" cy="1624110"/>
          </a:xfrm>
          <a:custGeom>
            <a:avLst/>
            <a:gdLst/>
            <a:ahLst/>
            <a:cxnLst/>
            <a:rect l="l" t="t" r="r" b="b"/>
            <a:pathLst>
              <a:path w="4085812" h="1624110">
                <a:moveTo>
                  <a:pt x="0" y="0"/>
                </a:moveTo>
                <a:lnTo>
                  <a:pt x="4085813" y="0"/>
                </a:lnTo>
                <a:lnTo>
                  <a:pt x="4085813" y="1624110"/>
                </a:lnTo>
                <a:lnTo>
                  <a:pt x="0" y="162411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159421"/>
            <a:ext cx="11051249" cy="15446421"/>
            <a:chOff x="0" y="0"/>
            <a:chExt cx="14734999" cy="205952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272151" cy="673794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62848" y="0"/>
              <a:ext cx="7272151" cy="673794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6928641"/>
              <a:ext cx="7272151" cy="673794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62848" y="6928641"/>
              <a:ext cx="7272151" cy="673794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3857283"/>
              <a:ext cx="7272151" cy="673794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62848" y="13857283"/>
              <a:ext cx="7272151" cy="6737945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1375353" y="4090064"/>
            <a:ext cx="6681922" cy="723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8"/>
              </a:lnSpc>
            </a:pPr>
            <a:r>
              <a:rPr lang="en-US" sz="320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 flamante GEOMUSEO propicia el encuentro de los visitantes con el esplendor de la naturaleza mineral, fosilífera, meteoritica y paisajística de Patagonia. </a:t>
            </a:r>
          </a:p>
          <a:p>
            <a:pPr algn="just">
              <a:lnSpc>
                <a:spcPts val="4488"/>
              </a:lnSpc>
            </a:pPr>
            <a:endParaRPr lang="en-US" sz="3206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4488"/>
              </a:lnSpc>
            </a:pPr>
            <a:r>
              <a:rPr lang="en-US" sz="320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Turismo científico viene creciendo sostenidamente en Patagonia: </a:t>
            </a:r>
          </a:p>
          <a:p>
            <a:pPr algn="just">
              <a:lnSpc>
                <a:spcPts val="4488"/>
              </a:lnSpc>
            </a:pPr>
            <a:r>
              <a:rPr lang="en-US" sz="320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-Ruta del Gondwana (RN25, Chubut)</a:t>
            </a:r>
          </a:p>
          <a:p>
            <a:pPr algn="just">
              <a:lnSpc>
                <a:spcPts val="4488"/>
              </a:lnSpc>
            </a:pPr>
            <a:r>
              <a:rPr lang="en-US" sz="3206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-Primera Jornadas de Geoturismo (Caviahue, Neuquén)</a:t>
            </a:r>
          </a:p>
          <a:p>
            <a:pPr algn="just">
              <a:lnSpc>
                <a:spcPts val="2808"/>
              </a:lnSpc>
            </a:pPr>
            <a:endParaRPr lang="en-US" sz="3206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2808"/>
              </a:lnSpc>
            </a:pPr>
            <a:endParaRPr lang="en-US" sz="3206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2808"/>
              </a:lnSpc>
            </a:pPr>
            <a:endParaRPr lang="en-US" sz="3206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75353" y="2302923"/>
            <a:ext cx="8788632" cy="143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5"/>
              </a:lnSpc>
            </a:pPr>
            <a:r>
              <a:rPr lang="en-US" sz="39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DESDE 28 DE ENERO 2025</a:t>
            </a:r>
          </a:p>
          <a:p>
            <a:pPr algn="l">
              <a:lnSpc>
                <a:spcPts val="3705"/>
              </a:lnSpc>
            </a:pPr>
            <a:endParaRPr lang="en-US" sz="3900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l">
              <a:lnSpc>
                <a:spcPts val="3705"/>
              </a:lnSpc>
            </a:pPr>
            <a:r>
              <a:rPr lang="en-US" sz="39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UN NUEVO ATRACTIVO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202188" y="0"/>
            <a:ext cx="4085812" cy="1624110"/>
          </a:xfrm>
          <a:custGeom>
            <a:avLst/>
            <a:gdLst/>
            <a:ahLst/>
            <a:cxnLst/>
            <a:rect l="l" t="t" r="r" b="b"/>
            <a:pathLst>
              <a:path w="4085812" h="1624110">
                <a:moveTo>
                  <a:pt x="0" y="0"/>
                </a:moveTo>
                <a:lnTo>
                  <a:pt x="4085812" y="0"/>
                </a:lnTo>
                <a:lnTo>
                  <a:pt x="4085812" y="1624110"/>
                </a:lnTo>
                <a:lnTo>
                  <a:pt x="0" y="162411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266" y="2894897"/>
            <a:ext cx="18017369" cy="7178861"/>
          </a:xfrm>
          <a:custGeom>
            <a:avLst/>
            <a:gdLst/>
            <a:ahLst/>
            <a:cxnLst/>
            <a:rect l="l" t="t" r="r" b="b"/>
            <a:pathLst>
              <a:path w="18017369" h="7178861">
                <a:moveTo>
                  <a:pt x="0" y="0"/>
                </a:moveTo>
                <a:lnTo>
                  <a:pt x="18017368" y="0"/>
                </a:lnTo>
                <a:lnTo>
                  <a:pt x="18017368" y="7178861"/>
                </a:lnTo>
                <a:lnTo>
                  <a:pt x="0" y="717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487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4101" y="181801"/>
            <a:ext cx="9078657" cy="2118973"/>
          </a:xfrm>
          <a:custGeom>
            <a:avLst/>
            <a:gdLst/>
            <a:ahLst/>
            <a:cxnLst/>
            <a:rect l="l" t="t" r="r" b="b"/>
            <a:pathLst>
              <a:path w="9078657" h="2118973">
                <a:moveTo>
                  <a:pt x="0" y="0"/>
                </a:moveTo>
                <a:lnTo>
                  <a:pt x="9078656" y="0"/>
                </a:lnTo>
                <a:lnTo>
                  <a:pt x="9078656" y="2118973"/>
                </a:lnTo>
                <a:lnTo>
                  <a:pt x="0" y="211897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29687" y="0"/>
            <a:ext cx="5458313" cy="2169679"/>
          </a:xfrm>
          <a:custGeom>
            <a:avLst/>
            <a:gdLst/>
            <a:ahLst/>
            <a:cxnLst/>
            <a:rect l="l" t="t" r="r" b="b"/>
            <a:pathLst>
              <a:path w="5458313" h="2169679">
                <a:moveTo>
                  <a:pt x="0" y="0"/>
                </a:moveTo>
                <a:lnTo>
                  <a:pt x="5458313" y="0"/>
                </a:lnTo>
                <a:lnTo>
                  <a:pt x="5458313" y="2169679"/>
                </a:lnTo>
                <a:lnTo>
                  <a:pt x="0" y="21696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12541" y="0"/>
            <a:ext cx="7715250" cy="10287000"/>
          </a:xfrm>
          <a:custGeom>
            <a:avLst/>
            <a:gdLst/>
            <a:ahLst/>
            <a:cxnLst/>
            <a:rect l="l" t="t" r="r" b="b"/>
            <a:pathLst>
              <a:path w="7715250" h="1028700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284" y="2727979"/>
            <a:ext cx="8788632" cy="58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9"/>
              </a:lnSpc>
            </a:pPr>
            <a:r>
              <a:rPr lang="en-US" sz="4599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INFORMACION GENERAL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978804"/>
            <a:ext cx="8612011" cy="8311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endParaRPr/>
          </a:p>
          <a:p>
            <a:pPr marL="604523" lvl="1" indent="-302261" algn="just">
              <a:lnSpc>
                <a:spcPts val="50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1er geomuseo del país, 4to del mundo.</a:t>
            </a:r>
          </a:p>
          <a:p>
            <a:pPr marL="604523" lvl="1" indent="-302261" algn="just">
              <a:lnSpc>
                <a:spcPts val="50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Actividad bajo techo, climatizada.</a:t>
            </a:r>
          </a:p>
          <a:p>
            <a:pPr marL="604523" lvl="1" indent="-302261" algn="just">
              <a:lnSpc>
                <a:spcPts val="50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Cartelería bilingue español - inglés.</a:t>
            </a:r>
          </a:p>
          <a:p>
            <a:pPr marL="604523" lvl="1" indent="-302261" algn="just">
              <a:lnSpc>
                <a:spcPts val="50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Apto para todo el público</a:t>
            </a:r>
          </a:p>
          <a:p>
            <a:pPr marL="604523" lvl="1" indent="-302261" algn="just">
              <a:lnSpc>
                <a:spcPts val="50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Destinado a amantes de la naturaleza.</a:t>
            </a:r>
          </a:p>
          <a:p>
            <a:pPr marL="604523" lvl="1" indent="-302261" algn="just">
              <a:lnSpc>
                <a:spcPts val="50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Horarios extendidos en vacaciones de invierno. </a:t>
            </a:r>
          </a:p>
          <a:p>
            <a:pPr marL="604523" lvl="1" indent="-302261" algn="just">
              <a:lnSpc>
                <a:spcPts val="50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Tienda de compras. </a:t>
            </a:r>
          </a:p>
          <a:p>
            <a:pPr marL="604523" lvl="1" indent="-302261" algn="just">
              <a:lnSpc>
                <a:spcPts val="50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Entrada de valor accesible</a:t>
            </a:r>
          </a:p>
          <a:p>
            <a:pPr marL="604523" lvl="1" indent="-302261" algn="just">
              <a:lnSpc>
                <a:spcPts val="504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Actividades especiales: La Noche del Geomuseo y Geocaminatas.</a:t>
            </a:r>
          </a:p>
          <a:p>
            <a:pPr algn="just">
              <a:lnSpc>
                <a:spcPts val="3920"/>
              </a:lnSpc>
            </a:pPr>
            <a:endParaRPr lang="en-US" sz="2800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2940"/>
              </a:lnSpc>
            </a:pPr>
            <a:endParaRPr lang="en-US" sz="2800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algn="just">
              <a:lnSpc>
                <a:spcPts val="3220"/>
              </a:lnSpc>
            </a:pPr>
            <a:endParaRPr lang="en-US" sz="2800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48893" y="216645"/>
            <a:ext cx="4085812" cy="1624110"/>
          </a:xfrm>
          <a:custGeom>
            <a:avLst/>
            <a:gdLst/>
            <a:ahLst/>
            <a:cxnLst/>
            <a:rect l="l" t="t" r="r" b="b"/>
            <a:pathLst>
              <a:path w="4085812" h="1624110">
                <a:moveTo>
                  <a:pt x="0" y="0"/>
                </a:moveTo>
                <a:lnTo>
                  <a:pt x="4085813" y="0"/>
                </a:lnTo>
                <a:lnTo>
                  <a:pt x="4085813" y="1624110"/>
                </a:lnTo>
                <a:lnTo>
                  <a:pt x="0" y="162411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B7B1E34-707C-40D8-BD57-A776731D851A}"/>
              </a:ext>
            </a:extLst>
          </p:cNvPr>
          <p:cNvSpPr txBox="1"/>
          <p:nvPr/>
        </p:nvSpPr>
        <p:spPr>
          <a:xfrm>
            <a:off x="1295284" y="2727979"/>
            <a:ext cx="8788632" cy="58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9"/>
              </a:lnSpc>
            </a:pPr>
            <a:r>
              <a:rPr lang="en-US" sz="4599" dirty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PRENSA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28803D6E-5122-49CE-8F6E-7B059C4D0699}"/>
              </a:ext>
            </a:extLst>
          </p:cNvPr>
          <p:cNvSpPr/>
          <p:nvPr/>
        </p:nvSpPr>
        <p:spPr>
          <a:xfrm>
            <a:off x="1248893" y="216645"/>
            <a:ext cx="4085812" cy="1624110"/>
          </a:xfrm>
          <a:custGeom>
            <a:avLst/>
            <a:gdLst/>
            <a:ahLst/>
            <a:cxnLst/>
            <a:rect l="l" t="t" r="r" b="b"/>
            <a:pathLst>
              <a:path w="4085812" h="1624110">
                <a:moveTo>
                  <a:pt x="0" y="0"/>
                </a:moveTo>
                <a:lnTo>
                  <a:pt x="4085813" y="0"/>
                </a:lnTo>
                <a:lnTo>
                  <a:pt x="4085813" y="1624110"/>
                </a:lnTo>
                <a:lnTo>
                  <a:pt x="0" y="162411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195A5D-8DBA-47FD-803C-5C0ACD6C7346}"/>
              </a:ext>
            </a:extLst>
          </p:cNvPr>
          <p:cNvSpPr txBox="1"/>
          <p:nvPr/>
        </p:nvSpPr>
        <p:spPr>
          <a:xfrm>
            <a:off x="457200" y="3591172"/>
            <a:ext cx="4877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hlinkClick r:id="rId3"/>
              </a:rPr>
              <a:t>https://www.rionegro.com.ar/sociedad/el-unico-geomuseo-del-pais-esta-en-el-bolson-y-solo-hay-cuatro-en-el-mundo/</a:t>
            </a:r>
            <a:endParaRPr lang="es-AR" dirty="0"/>
          </a:p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6879E-7882-41D3-B472-87E474BC5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910" y="571500"/>
            <a:ext cx="12016581" cy="95989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2DB81CB-379B-4147-A34A-8C6CC415230A}"/>
              </a:ext>
            </a:extLst>
          </p:cNvPr>
          <p:cNvSpPr txBox="1"/>
          <p:nvPr/>
        </p:nvSpPr>
        <p:spPr>
          <a:xfrm>
            <a:off x="429491" y="4940825"/>
            <a:ext cx="4905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hlinkClick r:id="rId5"/>
              </a:rPr>
              <a:t>https://www.red43.com.ar/nota/2025-2-27-13-59-4-geomuseo-de-piedras-patagonicas-un-fascinante-viaje-al-corazon-de-la-tierra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3448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12134" y="-758350"/>
            <a:ext cx="11644885" cy="8750328"/>
          </a:xfrm>
          <a:custGeom>
            <a:avLst/>
            <a:gdLst/>
            <a:ahLst/>
            <a:cxnLst/>
            <a:rect l="l" t="t" r="r" b="b"/>
            <a:pathLst>
              <a:path w="11644885" h="8750328">
                <a:moveTo>
                  <a:pt x="0" y="0"/>
                </a:moveTo>
                <a:lnTo>
                  <a:pt x="11644885" y="0"/>
                </a:lnTo>
                <a:lnTo>
                  <a:pt x="11644885" y="8750328"/>
                </a:lnTo>
                <a:lnTo>
                  <a:pt x="0" y="87503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140481" y="5663355"/>
            <a:ext cx="9697764" cy="4990663"/>
            <a:chOff x="0" y="0"/>
            <a:chExt cx="12930352" cy="665421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930352" cy="66542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5226" y="1028700"/>
            <a:ext cx="10528009" cy="6202900"/>
          </a:xfrm>
          <a:custGeom>
            <a:avLst/>
            <a:gdLst/>
            <a:ahLst/>
            <a:cxnLst/>
            <a:rect l="l" t="t" r="r" b="b"/>
            <a:pathLst>
              <a:path w="10528009" h="6202900">
                <a:moveTo>
                  <a:pt x="0" y="0"/>
                </a:moveTo>
                <a:lnTo>
                  <a:pt x="10528008" y="0"/>
                </a:lnTo>
                <a:lnTo>
                  <a:pt x="10528008" y="6202900"/>
                </a:lnTo>
                <a:lnTo>
                  <a:pt x="0" y="62029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771619"/>
            <a:ext cx="18288000" cy="2515381"/>
            <a:chOff x="0" y="0"/>
            <a:chExt cx="24384000" cy="335384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84000" cy="33538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497</Words>
  <Application>Microsoft Office PowerPoint</Application>
  <PresentationFormat>Personalizado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Red Hat Display Bold</vt:lpstr>
      <vt:lpstr>Red Hat Display</vt:lpstr>
      <vt:lpstr>Montserrat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institucional</dc:title>
  <dc:creator>Lenovo</dc:creator>
  <cp:lastModifiedBy>Agustín Quesada</cp:lastModifiedBy>
  <cp:revision>4</cp:revision>
  <dcterms:created xsi:type="dcterms:W3CDTF">2006-08-16T00:00:00Z</dcterms:created>
  <dcterms:modified xsi:type="dcterms:W3CDTF">2025-07-25T12:33:05Z</dcterms:modified>
  <dc:identifier>DAGrXwy9fs8</dc:identifier>
</cp:coreProperties>
</file>